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2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B9EA7B3C-56B8-4B63-B097-1A9D6810D99D}" type="datetimeFigureOut">
              <a:rPr lang="el-GR" smtClean="0"/>
              <a:pPr/>
              <a:t>30/10/2018</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9A13DFE6-5788-4B52-A4FA-C4A6A4E48646}" type="slidenum">
              <a:rPr lang="el-GR" smtClean="0"/>
              <a:pPr/>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9EA7B3C-56B8-4B63-B097-1A9D6810D99D}" type="datetimeFigureOut">
              <a:rPr lang="el-GR" smtClean="0"/>
              <a:pPr/>
              <a:t>30/10/2018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A13DFE6-5788-4B52-A4FA-C4A6A4E4864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9EA7B3C-56B8-4B63-B097-1A9D6810D99D}" type="datetimeFigureOut">
              <a:rPr lang="el-GR" smtClean="0"/>
              <a:pPr/>
              <a:t>30/10/2018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A13DFE6-5788-4B52-A4FA-C4A6A4E4864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B9EA7B3C-56B8-4B63-B097-1A9D6810D99D}" type="datetimeFigureOut">
              <a:rPr lang="el-GR" smtClean="0"/>
              <a:pPr/>
              <a:t>30/10/2018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A13DFE6-5788-4B52-A4FA-C4A6A4E48646}" type="slidenum">
              <a:rPr lang="el-GR" smtClean="0"/>
              <a:pPr/>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9EA7B3C-56B8-4B63-B097-1A9D6810D99D}" type="datetimeFigureOut">
              <a:rPr lang="el-GR" smtClean="0"/>
              <a:pPr/>
              <a:t>30/10/2018</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9A13DFE6-5788-4B52-A4FA-C4A6A4E48646}"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B9EA7B3C-56B8-4B63-B097-1A9D6810D99D}" type="datetimeFigureOut">
              <a:rPr lang="el-GR" smtClean="0"/>
              <a:pPr/>
              <a:t>30/10/2018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A13DFE6-5788-4B52-A4FA-C4A6A4E48646}" type="slidenum">
              <a:rPr lang="el-GR" smtClean="0"/>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B9EA7B3C-56B8-4B63-B097-1A9D6810D99D}" type="datetimeFigureOut">
              <a:rPr lang="el-GR" smtClean="0"/>
              <a:pPr/>
              <a:t>30/10/2018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A13DFE6-5788-4B52-A4FA-C4A6A4E48646}" type="slidenum">
              <a:rPr lang="el-GR" smtClean="0"/>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B9EA7B3C-56B8-4B63-B097-1A9D6810D99D}" type="datetimeFigureOut">
              <a:rPr lang="el-GR" smtClean="0"/>
              <a:pPr/>
              <a:t>30/10/2018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A13DFE6-5788-4B52-A4FA-C4A6A4E4864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9EA7B3C-56B8-4B63-B097-1A9D6810D99D}" type="datetimeFigureOut">
              <a:rPr lang="el-GR" smtClean="0"/>
              <a:pPr/>
              <a:t>30/10/2018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A13DFE6-5788-4B52-A4FA-C4A6A4E4864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9EA7B3C-56B8-4B63-B097-1A9D6810D99D}" type="datetimeFigureOut">
              <a:rPr lang="el-GR" smtClean="0"/>
              <a:pPr/>
              <a:t>30/10/2018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A13DFE6-5788-4B52-A4FA-C4A6A4E48646}" type="slidenum">
              <a:rPr lang="el-GR" smtClean="0"/>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9EA7B3C-56B8-4B63-B097-1A9D6810D99D}" type="datetimeFigureOut">
              <a:rPr lang="el-GR" smtClean="0"/>
              <a:pPr/>
              <a:t>30/10/2018</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9A13DFE6-5788-4B52-A4FA-C4A6A4E48646}" type="slidenum">
              <a:rPr lang="el-GR" smtClean="0"/>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9EA7B3C-56B8-4B63-B097-1A9D6810D99D}" type="datetimeFigureOut">
              <a:rPr lang="el-GR" smtClean="0"/>
              <a:pPr/>
              <a:t>30/10/2018</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A13DFE6-5788-4B52-A4FA-C4A6A4E4864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4139952" y="5661248"/>
            <a:ext cx="4852392" cy="939552"/>
          </a:xfrm>
        </p:spPr>
        <p:txBody>
          <a:bodyPr>
            <a:normAutofit fontScale="70000" lnSpcReduction="20000"/>
          </a:bodyPr>
          <a:lstStyle/>
          <a:p>
            <a:r>
              <a:rPr lang="el-GR" dirty="0" err="1" smtClean="0"/>
              <a:t>Αβαγιανού</a:t>
            </a:r>
            <a:r>
              <a:rPr lang="el-GR" dirty="0" smtClean="0"/>
              <a:t> Αναστασία, Αργυρού Φωτεινή, Ασβεστά Μαρία-Θεοδώρα, Κάιτατζη Αντιγόνη, </a:t>
            </a:r>
            <a:r>
              <a:rPr lang="el-GR" dirty="0" err="1" smtClean="0"/>
              <a:t>Καρίπης</a:t>
            </a:r>
            <a:r>
              <a:rPr lang="el-GR" dirty="0" smtClean="0"/>
              <a:t> Φραγκίσκος, </a:t>
            </a:r>
            <a:r>
              <a:rPr lang="el-GR" dirty="0" err="1" smtClean="0"/>
              <a:t>Χτενέλη</a:t>
            </a:r>
            <a:r>
              <a:rPr lang="el-GR" dirty="0" smtClean="0"/>
              <a:t> Αγγελική</a:t>
            </a:r>
            <a:endParaRPr lang="el-GR" dirty="0"/>
          </a:p>
        </p:txBody>
      </p:sp>
      <p:sp>
        <p:nvSpPr>
          <p:cNvPr id="2" name="1 - Τίτλος"/>
          <p:cNvSpPr>
            <a:spLocks noGrp="1"/>
          </p:cNvSpPr>
          <p:nvPr>
            <p:ph type="ctrTitle"/>
          </p:nvPr>
        </p:nvSpPr>
        <p:spPr/>
        <p:txBody>
          <a:bodyPr/>
          <a:lstStyle/>
          <a:p>
            <a:r>
              <a:rPr lang="el-GR" dirty="0" smtClean="0">
                <a:latin typeface="Candara" pitchFamily="34" charset="0"/>
                <a:ea typeface="Arial Unicode MS" pitchFamily="34" charset="-128"/>
                <a:cs typeface="Arial Unicode MS" pitchFamily="34" charset="-128"/>
              </a:rPr>
              <a:t>ΑΛΧΗΜΙΣΤΕΣ</a:t>
            </a:r>
            <a:endParaRPr lang="el-GR" dirty="0">
              <a:latin typeface="Candara" pitchFamily="34" charset="0"/>
              <a:ea typeface="Arial Unicode MS" pitchFamily="34" charset="-128"/>
              <a:cs typeface="Arial Unicode MS" pitchFamily="34" charset="-128"/>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1"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a:t>
            </a:r>
            <a:endParaRPr lang="el-GR" dirty="0"/>
          </a:p>
        </p:txBody>
      </p:sp>
      <p:sp>
        <p:nvSpPr>
          <p:cNvPr id="3" name="2 - Θέση περιεχομένου"/>
          <p:cNvSpPr>
            <a:spLocks noGrp="1"/>
          </p:cNvSpPr>
          <p:nvPr>
            <p:ph sz="quarter" idx="1"/>
          </p:nvPr>
        </p:nvSpPr>
        <p:spPr>
          <a:xfrm>
            <a:off x="0" y="188640"/>
            <a:ext cx="9144000" cy="4644008"/>
          </a:xfrm>
        </p:spPr>
        <p:txBody>
          <a:bodyPr>
            <a:normAutofit fontScale="77500" lnSpcReduction="20000"/>
          </a:bodyPr>
          <a:lstStyle/>
          <a:p>
            <a:pPr algn="ctr">
              <a:buNone/>
            </a:pPr>
            <a:r>
              <a:rPr lang="el-GR" dirty="0" smtClean="0"/>
              <a:t>Οι αλχημιστές πειραματίζονταν αναμειγνύοντας ή θερμαίνοντας δύο ή περισσότερες ουσίες για να δουν τι θα συμβεί. Τους άρεσε να εργάζονται με στοιχεία που προκαλούσαν βίαιες αντιδράσεις, όπως είναι ο φώσφορος   και ο υδράργυρος. Η διαδικασία θα μπορούσε να αποδειχθεί επικίνδυνη, αλλά άξιζε την προσπάθεια μπροστά στην ανταμοιβή που θα λάμβανες εάν κατάφερνε να βρεις επακριβώς τον σωστό συνδυασμό συστατικών από τον οποίο θα προέκυπτε η «φιλοσοφική λίθος</a:t>
            </a:r>
            <a:r>
              <a:rPr lang="el-GR" dirty="0" smtClean="0"/>
              <a:t>». Αυτή </a:t>
            </a:r>
            <a:r>
              <a:rPr lang="el-GR" dirty="0" smtClean="0"/>
              <a:t>η «λίθος» θα μπορούσε στη συνέχεια να μετατρέψει τον μόλυβδο ή τον κασσίτερο σε χρυσό ή να χαρίσει αιώνια ζωή! Η πρακτική μέθοδος των αλχημιστών εξελίχθηκε στη βάση της σύγχρονης χημείας, καθώς δημιούργησαν τεχνικές ανάλυσης, ταυτοποίησης και διαχωρισμού ουσιών</a:t>
            </a:r>
            <a:r>
              <a:rPr lang="el-GR" dirty="0" smtClean="0"/>
              <a:t>. Είχαν </a:t>
            </a:r>
            <a:r>
              <a:rPr lang="el-GR" dirty="0" smtClean="0"/>
              <a:t>εργαστήρια για το βράσιμο των μετάλλων, και γενικά οι απασχολήσεις τους, οι προσπάθειες τους, αν και δεν βασίζονταν στις επιστημονικές μεθόδους της σύγχρονης χημείας, έμοιαζαν πολύ με αυτές. Ήταν ένα είδος μάγοι, πιστεύανε και σε μαγικές επεμβάσεις, σε μάγια, όπως πιστεύει και σήμερα ο αμόρφωτος λαός… </a:t>
            </a:r>
            <a:br>
              <a:rPr lang="el-GR" dirty="0" smtClean="0"/>
            </a:br>
            <a:endParaRPr lang="el-GR" dirty="0"/>
          </a:p>
        </p:txBody>
      </p:sp>
      <p:pic>
        <p:nvPicPr>
          <p:cNvPr id="13314" name="Picture 2" descr="alximistes.jpg2"/>
          <p:cNvPicPr>
            <a:picLocks noChangeAspect="1" noChangeArrowheads="1"/>
          </p:cNvPicPr>
          <p:nvPr/>
        </p:nvPicPr>
        <p:blipFill>
          <a:blip r:embed="rId2" cstate="print"/>
          <a:srcRect/>
          <a:stretch>
            <a:fillRect/>
          </a:stretch>
        </p:blipFill>
        <p:spPr bwMode="auto">
          <a:xfrm>
            <a:off x="1331640" y="4005064"/>
            <a:ext cx="2519320" cy="2530567"/>
          </a:xfrm>
          <a:prstGeom prst="rect">
            <a:avLst/>
          </a:prstGeom>
          <a:ln>
            <a:noFill/>
          </a:ln>
          <a:effectLst>
            <a:outerShdw blurRad="292100" dist="139700" dir="2700000" algn="tl" rotWithShape="0">
              <a:srgbClr val="333333">
                <a:alpha val="65000"/>
              </a:srgbClr>
            </a:outerShdw>
          </a:effectLst>
        </p:spPr>
      </p:pic>
      <p:pic>
        <p:nvPicPr>
          <p:cNvPr id="13318" name="Picture 6" descr="ÎÏÎ¿ÏÎ­Î»ÎµÏÎ¼Î± ÎµÎ¹ÎºÏÎ½Î±Ï Î³Î¹Î± Î±Î»ÏÎ·Î¼Î¹ÏÏÎµÏ ÏÏÎ·Î½ Î±ÏÏÎ±Î¹Î¿ÏÎ·ÏÎ±"/>
          <p:cNvPicPr>
            <a:picLocks noChangeAspect="1" noChangeArrowheads="1"/>
          </p:cNvPicPr>
          <p:nvPr/>
        </p:nvPicPr>
        <p:blipFill>
          <a:blip r:embed="rId3" cstate="print"/>
          <a:srcRect/>
          <a:stretch>
            <a:fillRect/>
          </a:stretch>
        </p:blipFill>
        <p:spPr bwMode="auto">
          <a:xfrm>
            <a:off x="5220072" y="4077072"/>
            <a:ext cx="2178178" cy="2448272"/>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98" name="Picture 14" descr="Î£ÏÎµÏÎ¹ÎºÎ® ÎµÎ¹ÎºÏÎ½Î±"/>
          <p:cNvPicPr>
            <a:picLocks noChangeAspect="1" noChangeArrowheads="1"/>
          </p:cNvPicPr>
          <p:nvPr/>
        </p:nvPicPr>
        <p:blipFill>
          <a:blip r:embed="rId2" cstate="print"/>
          <a:srcRect/>
          <a:stretch>
            <a:fillRect/>
          </a:stretch>
        </p:blipFill>
        <p:spPr bwMode="auto">
          <a:xfrm>
            <a:off x="6444208" y="5805264"/>
            <a:ext cx="1052736" cy="1052736"/>
          </a:xfrm>
          <a:prstGeom prst="rect">
            <a:avLst/>
          </a:prstGeom>
          <a:noFill/>
        </p:spPr>
      </p:pic>
      <p:sp>
        <p:nvSpPr>
          <p:cNvPr id="2" name="1 - Τίτλος"/>
          <p:cNvSpPr>
            <a:spLocks noGrp="1"/>
          </p:cNvSpPr>
          <p:nvPr>
            <p:ph type="title"/>
          </p:nvPr>
        </p:nvSpPr>
        <p:spPr>
          <a:xfrm>
            <a:off x="914400" y="908720"/>
            <a:ext cx="7772400" cy="508918"/>
          </a:xfrm>
        </p:spPr>
        <p:txBody>
          <a:bodyPr>
            <a:normAutofit fontScale="90000"/>
          </a:bodyPr>
          <a:lstStyle/>
          <a:p>
            <a:r>
              <a:rPr lang="el-GR" dirty="0" smtClean="0"/>
              <a:t>  </a:t>
            </a:r>
            <a:endParaRPr lang="el-GR" dirty="0"/>
          </a:p>
        </p:txBody>
      </p:sp>
      <p:sp>
        <p:nvSpPr>
          <p:cNvPr id="3" name="2 - Θέση περιεχομένου"/>
          <p:cNvSpPr>
            <a:spLocks noGrp="1"/>
          </p:cNvSpPr>
          <p:nvPr>
            <p:ph sz="quarter" idx="1"/>
          </p:nvPr>
        </p:nvSpPr>
        <p:spPr>
          <a:xfrm>
            <a:off x="395536" y="-171400"/>
            <a:ext cx="7992888" cy="6480720"/>
          </a:xfrm>
        </p:spPr>
        <p:txBody>
          <a:bodyPr numCol="1">
            <a:normAutofit fontScale="92500" lnSpcReduction="20000"/>
          </a:bodyPr>
          <a:lstStyle/>
          <a:p>
            <a:pPr algn="ctr">
              <a:buNone/>
            </a:pPr>
            <a:r>
              <a:rPr lang="el-GR" dirty="0" smtClean="0"/>
              <a:t/>
            </a:r>
            <a:br>
              <a:rPr lang="el-GR" dirty="0" smtClean="0"/>
            </a:br>
            <a:r>
              <a:rPr lang="el-GR" dirty="0" smtClean="0"/>
              <a:t>Οι αλχημιστές οδηγήθηκαν στην ανάγκη κρυπτογράφησης και χρήσης "συμβόλων" αντί λέξεων είτε επειδή ήθελαν να προστατεύσουν το έργο τους από την κλοπή είτε για να προστατεύσουν την ίδια τους τη ζωή, κατά τις περιόδους που η εξάσκηση της αλχημείας ήταν απαγορευμένη. Με αυτό τον τρόπο αναγκάστηκαν να εισάγουν μια νέα “γλώσσα” για την περιγραφή των υλικών και των πρακτικών τους. Η σύγχρονη επιστήμη χρησιμοποιεί την δική της γλώσσα, όπως για παράδειγμα η χρήση του συμβόλου Ο αντί της λέξης “οξυγόνο” ή η χρήση των χημικών εξισώσεων αντί λέξεων και προτάσεων για την περιγραφή χημικών φαινομένων.</a:t>
            </a:r>
          </a:p>
          <a:p>
            <a:pPr algn="ctr">
              <a:buNone/>
            </a:pPr>
            <a:r>
              <a:rPr lang="el-GR" dirty="0" smtClean="0"/>
              <a:t>Επίσης, μέσα στα κωδικοποιημένα κείμενα των αλχημιστών υπήρχαν συχνά και κρυφά νοήματα, αλληγορίες και μηνύματα, στα οποία είχαν πρόσβαση μόνο οι μυημένοι αλχημιστές. Τα μηνύματα αυτά αναφέρονταν σε μυστικές τεχνικές είτε για την πραγματοποίηση των πειραμάτων τους είτε για την κατάκτηση των πνευματικών επιτευγμάτων τους.</a:t>
            </a:r>
            <a:endParaRPr lang="en-US" dirty="0" smtClean="0"/>
          </a:p>
          <a:p>
            <a:pPr algn="ctr">
              <a:buNone/>
            </a:pPr>
            <a:endParaRPr lang="el-GR" dirty="0"/>
          </a:p>
        </p:txBody>
      </p:sp>
      <p:pic>
        <p:nvPicPr>
          <p:cNvPr id="16386" name="Picture 2" descr="ÎÏÎ¿ÏÎ­Î»ÎµÏÎ¼Î± ÎµÎ¹ÎºÏÎ½Î±Ï Î³Î¹Î± designs alchemists"/>
          <p:cNvPicPr>
            <a:picLocks noChangeAspect="1" noChangeArrowheads="1"/>
          </p:cNvPicPr>
          <p:nvPr/>
        </p:nvPicPr>
        <p:blipFill>
          <a:blip r:embed="rId3" cstate="print"/>
          <a:srcRect/>
          <a:stretch>
            <a:fillRect/>
          </a:stretch>
        </p:blipFill>
        <p:spPr bwMode="auto">
          <a:xfrm>
            <a:off x="0" y="5733256"/>
            <a:ext cx="1124744" cy="1124744"/>
          </a:xfrm>
          <a:prstGeom prst="rect">
            <a:avLst/>
          </a:prstGeom>
          <a:noFill/>
        </p:spPr>
      </p:pic>
      <p:pic>
        <p:nvPicPr>
          <p:cNvPr id="16390" name="Picture 6" descr="ÎÏÎ¿ÏÎ­Î»ÎµÏÎ¼Î± ÎµÎ¹ÎºÏÎ½Î±Ï Î³Î¹Î± designs alchemists"/>
          <p:cNvPicPr>
            <a:picLocks noChangeAspect="1" noChangeArrowheads="1"/>
          </p:cNvPicPr>
          <p:nvPr/>
        </p:nvPicPr>
        <p:blipFill>
          <a:blip r:embed="rId4" cstate="print"/>
          <a:srcRect/>
          <a:stretch>
            <a:fillRect/>
          </a:stretch>
        </p:blipFill>
        <p:spPr bwMode="auto">
          <a:xfrm>
            <a:off x="0" y="4077072"/>
            <a:ext cx="908720" cy="908720"/>
          </a:xfrm>
          <a:prstGeom prst="rect">
            <a:avLst/>
          </a:prstGeom>
          <a:noFill/>
        </p:spPr>
      </p:pic>
      <p:pic>
        <p:nvPicPr>
          <p:cNvPr id="16392" name="Picture 8" descr="ÎÏÎ¿ÏÎ­Î»ÎµÏÎ¼Î± ÎµÎ¹ÎºÏÎ½Î±Ï Î³Î¹Î± designs alchemists"/>
          <p:cNvPicPr>
            <a:picLocks noChangeAspect="1" noChangeArrowheads="1"/>
          </p:cNvPicPr>
          <p:nvPr/>
        </p:nvPicPr>
        <p:blipFill>
          <a:blip r:embed="rId5" cstate="print"/>
          <a:srcRect/>
          <a:stretch>
            <a:fillRect/>
          </a:stretch>
        </p:blipFill>
        <p:spPr bwMode="auto">
          <a:xfrm>
            <a:off x="1835696" y="5805264"/>
            <a:ext cx="1052736" cy="1052736"/>
          </a:xfrm>
          <a:prstGeom prst="rect">
            <a:avLst/>
          </a:prstGeom>
          <a:noFill/>
        </p:spPr>
      </p:pic>
      <p:pic>
        <p:nvPicPr>
          <p:cNvPr id="16394" name="Picture 10" descr="ÎÏÎ¿ÏÎ­Î»ÎµÏÎ¼Î± ÎµÎ¹ÎºÏÎ½Î±Ï Î³Î¹Î± designs alchemists"/>
          <p:cNvPicPr>
            <a:picLocks noChangeAspect="1" noChangeArrowheads="1"/>
          </p:cNvPicPr>
          <p:nvPr/>
        </p:nvPicPr>
        <p:blipFill>
          <a:blip r:embed="rId6" cstate="print"/>
          <a:srcRect/>
          <a:stretch>
            <a:fillRect/>
          </a:stretch>
        </p:blipFill>
        <p:spPr bwMode="auto">
          <a:xfrm>
            <a:off x="7956376" y="5661248"/>
            <a:ext cx="848175" cy="1052736"/>
          </a:xfrm>
          <a:prstGeom prst="rect">
            <a:avLst/>
          </a:prstGeom>
          <a:noFill/>
        </p:spPr>
      </p:pic>
      <p:pic>
        <p:nvPicPr>
          <p:cNvPr id="16396" name="Picture 12" descr="ÎÏÎ¿ÏÎ­Î»ÎµÏÎ¼Î± ÎµÎ¹ÎºÏÎ½Î±Ï Î³Î¹Î± designs alchemists"/>
          <p:cNvPicPr>
            <a:picLocks noChangeAspect="1" noChangeArrowheads="1"/>
          </p:cNvPicPr>
          <p:nvPr/>
        </p:nvPicPr>
        <p:blipFill>
          <a:blip r:embed="rId7" cstate="print"/>
          <a:srcRect/>
          <a:stretch>
            <a:fillRect/>
          </a:stretch>
        </p:blipFill>
        <p:spPr bwMode="auto">
          <a:xfrm>
            <a:off x="3923928" y="5805264"/>
            <a:ext cx="1343473" cy="1343473"/>
          </a:xfrm>
          <a:prstGeom prst="rect">
            <a:avLst/>
          </a:prstGeom>
          <a:noFill/>
        </p:spPr>
      </p:pic>
      <p:pic>
        <p:nvPicPr>
          <p:cNvPr id="16400" name="Picture 16" descr="ÎÏÎ¿ÏÎ­Î»ÎµÏÎ¼Î± ÎµÎ¹ÎºÏÎ½Î±Ï Î³Î¹Î± designs alchemists"/>
          <p:cNvPicPr>
            <a:picLocks noChangeAspect="1" noChangeArrowheads="1"/>
          </p:cNvPicPr>
          <p:nvPr/>
        </p:nvPicPr>
        <p:blipFill>
          <a:blip r:embed="rId8" cstate="print"/>
          <a:srcRect/>
          <a:stretch>
            <a:fillRect/>
          </a:stretch>
        </p:blipFill>
        <p:spPr bwMode="auto">
          <a:xfrm>
            <a:off x="8083623" y="3861048"/>
            <a:ext cx="1060377" cy="1060377"/>
          </a:xfrm>
          <a:prstGeom prst="rect">
            <a:avLst/>
          </a:prstGeom>
          <a:noFill/>
        </p:spPr>
      </p:pic>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Î£ÏÎµÏÎ¹ÎºÎ® ÎµÎ¹ÎºÏÎ½Î±"/>
          <p:cNvPicPr>
            <a:picLocks noChangeAspect="1" noChangeArrowheads="1"/>
          </p:cNvPicPr>
          <p:nvPr/>
        </p:nvPicPr>
        <p:blipFill>
          <a:blip r:embed="rId2" cstate="print"/>
          <a:srcRect/>
          <a:stretch>
            <a:fillRect/>
          </a:stretch>
        </p:blipFill>
        <p:spPr bwMode="auto">
          <a:xfrm>
            <a:off x="0" y="0"/>
            <a:ext cx="4960232" cy="3501008"/>
          </a:xfrm>
          <a:prstGeom prst="rect">
            <a:avLst/>
          </a:prstGeom>
          <a:noFill/>
        </p:spPr>
      </p:pic>
      <p:pic>
        <p:nvPicPr>
          <p:cNvPr id="15364" name="Picture 4" descr="ÎÏÎ¿ÏÎ­Î»ÎµÏÎ¼Î± ÎµÎ¹ÎºÏÎ½Î±Ï Î³Î¹Î± Î±Î»ÏÎ·Î¼Î¹ÏÏÎµÏ ÏÏÎ·Î½ Î±ÏÏÎ±Î¹Î¿ÏÎ·ÏÎ±"/>
          <p:cNvPicPr>
            <a:picLocks noChangeAspect="1" noChangeArrowheads="1"/>
          </p:cNvPicPr>
          <p:nvPr/>
        </p:nvPicPr>
        <p:blipFill>
          <a:blip r:embed="rId3" cstate="print"/>
          <a:srcRect/>
          <a:stretch>
            <a:fillRect/>
          </a:stretch>
        </p:blipFill>
        <p:spPr bwMode="auto">
          <a:xfrm>
            <a:off x="4716016" y="3669851"/>
            <a:ext cx="4427984" cy="3188149"/>
          </a:xfrm>
          <a:prstGeom prst="rect">
            <a:avLst/>
          </a:prstGeom>
          <a:noFill/>
        </p:spPr>
      </p:pic>
      <p:sp>
        <p:nvSpPr>
          <p:cNvPr id="6" name="5 - TextBox"/>
          <p:cNvSpPr txBox="1"/>
          <p:nvPr/>
        </p:nvSpPr>
        <p:spPr>
          <a:xfrm>
            <a:off x="5292080" y="1484784"/>
            <a:ext cx="3492431" cy="369332"/>
          </a:xfrm>
          <a:prstGeom prst="rect">
            <a:avLst/>
          </a:prstGeom>
          <a:noFill/>
        </p:spPr>
        <p:txBody>
          <a:bodyPr wrap="none" rtlCol="0">
            <a:spAutoFit/>
          </a:bodyPr>
          <a:lstStyle/>
          <a:p>
            <a:r>
              <a:rPr lang="el-GR" dirty="0" smtClean="0"/>
              <a:t>ΤΑ ΣΥΜΒΟΛΑ ΤΩΝ ΑΛΧΗΜΙΣΤΩΝ</a:t>
            </a:r>
            <a:endParaRPr lang="el-GR"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ppt_w</p:attrName>
                                        </p:attrNameLst>
                                      </p:cBhvr>
                                      <p:tavLst>
                                        <p:tav tm="0">
                                          <p:val>
                                            <p:fltVal val="0"/>
                                          </p:val>
                                        </p:tav>
                                        <p:tav tm="100000">
                                          <p:val>
                                            <p:strVal val="#ppt_w"/>
                                          </p:val>
                                        </p:tav>
                                      </p:tavLst>
                                    </p:anim>
                                    <p:anim calcmode="lin" valueType="num">
                                      <p:cBhvr>
                                        <p:cTn id="8" dur="500" fill="hold"/>
                                        <p:tgtEl>
                                          <p:spTgt spid="15362"/>
                                        </p:tgtEl>
                                        <p:attrNameLst>
                                          <p:attrName>ppt_h</p:attrName>
                                        </p:attrNameLst>
                                      </p:cBhvr>
                                      <p:tavLst>
                                        <p:tav tm="0">
                                          <p:val>
                                            <p:fltVal val="0"/>
                                          </p:val>
                                        </p:tav>
                                        <p:tav tm="100000">
                                          <p:val>
                                            <p:strVal val="#ppt_h"/>
                                          </p:val>
                                        </p:tav>
                                      </p:tavLst>
                                    </p:anim>
                                    <p:animEffect transition="in" filter="fade">
                                      <p:cBhvr>
                                        <p:cTn id="9" dur="500"/>
                                        <p:tgtEl>
                                          <p:spTgt spid="1536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5364"/>
                                        </p:tgtEl>
                                        <p:attrNameLst>
                                          <p:attrName>style.visibility</p:attrName>
                                        </p:attrNameLst>
                                      </p:cBhvr>
                                      <p:to>
                                        <p:strVal val="visible"/>
                                      </p:to>
                                    </p:set>
                                    <p:anim calcmode="lin" valueType="num">
                                      <p:cBhvr>
                                        <p:cTn id="14" dur="500" fill="hold"/>
                                        <p:tgtEl>
                                          <p:spTgt spid="15364"/>
                                        </p:tgtEl>
                                        <p:attrNameLst>
                                          <p:attrName>ppt_w</p:attrName>
                                        </p:attrNameLst>
                                      </p:cBhvr>
                                      <p:tavLst>
                                        <p:tav tm="0">
                                          <p:val>
                                            <p:fltVal val="0"/>
                                          </p:val>
                                        </p:tav>
                                        <p:tav tm="100000">
                                          <p:val>
                                            <p:strVal val="#ppt_w"/>
                                          </p:val>
                                        </p:tav>
                                      </p:tavLst>
                                    </p:anim>
                                    <p:anim calcmode="lin" valueType="num">
                                      <p:cBhvr>
                                        <p:cTn id="15" dur="500" fill="hold"/>
                                        <p:tgtEl>
                                          <p:spTgt spid="15364"/>
                                        </p:tgtEl>
                                        <p:attrNameLst>
                                          <p:attrName>ppt_h</p:attrName>
                                        </p:attrNameLst>
                                      </p:cBhvr>
                                      <p:tavLst>
                                        <p:tav tm="0">
                                          <p:val>
                                            <p:fltVal val="0"/>
                                          </p:val>
                                        </p:tav>
                                        <p:tav tm="100000">
                                          <p:val>
                                            <p:strVal val="#ppt_h"/>
                                          </p:val>
                                        </p:tav>
                                      </p:tavLst>
                                    </p:anim>
                                    <p:animEffect transition="in" filter="fade">
                                      <p:cBhvr>
                                        <p:cTn id="16"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 </a:t>
            </a:r>
            <a:endParaRPr lang="el-GR" dirty="0"/>
          </a:p>
        </p:txBody>
      </p:sp>
      <p:sp>
        <p:nvSpPr>
          <p:cNvPr id="3" name="2 - Θέση περιεχομένου"/>
          <p:cNvSpPr>
            <a:spLocks noGrp="1"/>
          </p:cNvSpPr>
          <p:nvPr>
            <p:ph sz="quarter" idx="1"/>
          </p:nvPr>
        </p:nvSpPr>
        <p:spPr>
          <a:xfrm>
            <a:off x="755576" y="548680"/>
            <a:ext cx="7704856" cy="6148064"/>
          </a:xfrm>
        </p:spPr>
        <p:txBody>
          <a:bodyPr>
            <a:normAutofit fontScale="92500" lnSpcReduction="20000"/>
          </a:bodyPr>
          <a:lstStyle/>
          <a:p>
            <a:pPr algn="ctr">
              <a:buNone/>
            </a:pPr>
            <a:r>
              <a:rPr lang="el-GR" dirty="0" smtClean="0"/>
              <a:t>    Πολλοί από τους αλχημιστές ήταν σκέτοι απατεώνες. Πολλοί άλλοι όμως ήταν ειλικρινείς και ακάματοι «εργάτες», που ζούσαν σε έναν κόσμο, στον οποίο τα πάντα έδειχναν δυνατά. Κατά τη διάρκεια των μελετών τους, ανακάλυψαν πολλά φαινόμενα που σήμερα εντάσσονται στην επιστήμη της χημείας. Έμαθαν, για παράδειγμα, για την απόσταση, την τέχνη της θέρμανσης ενός μείγματος και της συλλογής των ουσιών, που αφήνει το μείγμα κατά την επεξεργασία σε διάφορες χρονικές στιγμές. Δυνατά αλκοολούχα ποτά, όπως το κονιάκ και το τζιν, παράγονται μέσω απόσταξης, κατά την οποία συγκεντρώνεται το αλκοόλ. Οι αλχημιστές υπέστησαν πολλούς διωγμούς ανά τους αιώνες. Η εξάσκηση της αλχημικής τέχνης πολλές φορές απαγορεύτηκε από θεσμικά πρόσωπα όπως ο Πάπας Ιωάννης XXII (1317) ή ο Ερρίκος ο IV της Αγγλίας (1403). Οι αλχημιστές αποτυπώνονταν σε έργα ζωγραφικής ή κείμενα ως άνθρωποι αναξιόπιστοι, ψεύτες και κλέφτες.</a:t>
            </a:r>
            <a:endParaRPr lang="el-GR" dirty="0"/>
          </a:p>
        </p:txBody>
      </p:sp>
      <p:pic>
        <p:nvPicPr>
          <p:cNvPr id="18434" name="Picture 2" descr="ÎÏÎ¿ÏÎ­Î»ÎµÏÎ¼Î± ÎµÎ¹ÎºÏÎ½Î±Ï Î³Î¹Î± designs"/>
          <p:cNvPicPr>
            <a:picLocks noChangeAspect="1" noChangeArrowheads="1"/>
          </p:cNvPicPr>
          <p:nvPr/>
        </p:nvPicPr>
        <p:blipFill>
          <a:blip r:embed="rId2" cstate="print"/>
          <a:srcRect/>
          <a:stretch>
            <a:fillRect/>
          </a:stretch>
        </p:blipFill>
        <p:spPr bwMode="auto">
          <a:xfrm>
            <a:off x="6948264" y="6237312"/>
            <a:ext cx="2195736" cy="620688"/>
          </a:xfrm>
          <a:prstGeom prst="rect">
            <a:avLst/>
          </a:prstGeom>
          <a:noFill/>
        </p:spPr>
      </p:pic>
      <p:pic>
        <p:nvPicPr>
          <p:cNvPr id="18436" name="Picture 4" descr="ÎÏÎ¿ÏÎ­Î»ÎµÏÎ¼Î± ÎµÎ¹ÎºÏÎ½Î±Ï Î³Î¹Î± designs"/>
          <p:cNvPicPr>
            <a:picLocks noChangeAspect="1" noChangeArrowheads="1"/>
          </p:cNvPicPr>
          <p:nvPr/>
        </p:nvPicPr>
        <p:blipFill>
          <a:blip r:embed="rId3" cstate="print"/>
          <a:srcRect/>
          <a:stretch>
            <a:fillRect/>
          </a:stretch>
        </p:blipFill>
        <p:spPr bwMode="auto">
          <a:xfrm flipV="1">
            <a:off x="1" y="0"/>
            <a:ext cx="2267744" cy="648072"/>
          </a:xfrm>
          <a:prstGeom prst="rect">
            <a:avLst/>
          </a:prstGeom>
          <a:noFill/>
        </p:spPr>
      </p:pic>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 </a:t>
            </a:r>
            <a:endParaRPr lang="el-GR" dirty="0"/>
          </a:p>
        </p:txBody>
      </p:sp>
      <p:sp>
        <p:nvSpPr>
          <p:cNvPr id="3" name="2 - Θέση περιεχομένου"/>
          <p:cNvSpPr>
            <a:spLocks noGrp="1"/>
          </p:cNvSpPr>
          <p:nvPr>
            <p:ph sz="quarter" idx="1"/>
          </p:nvPr>
        </p:nvSpPr>
        <p:spPr>
          <a:xfrm>
            <a:off x="179512" y="188640"/>
            <a:ext cx="8784976" cy="3600400"/>
          </a:xfrm>
        </p:spPr>
        <p:txBody>
          <a:bodyPr>
            <a:normAutofit fontScale="92500"/>
          </a:bodyPr>
          <a:lstStyle/>
          <a:p>
            <a:pPr>
              <a:buNone/>
            </a:pPr>
            <a:r>
              <a:rPr lang="el-GR" dirty="0" smtClean="0">
                <a:latin typeface="Cambria" pitchFamily="18" charset="0"/>
              </a:rPr>
              <a:t>Σημαντικοί αλχημιστές ήταν οι Γουέι </a:t>
            </a:r>
            <a:r>
              <a:rPr lang="el-GR" dirty="0" err="1" smtClean="0">
                <a:latin typeface="Cambria" pitchFamily="18" charset="0"/>
              </a:rPr>
              <a:t>Μπογιάνγκ</a:t>
            </a:r>
            <a:r>
              <a:rPr lang="el-GR" dirty="0" smtClean="0">
                <a:latin typeface="Cambria" pitchFamily="18" charset="0"/>
              </a:rPr>
              <a:t> (</a:t>
            </a:r>
            <a:r>
              <a:rPr lang="en-US" dirty="0" smtClean="0">
                <a:latin typeface="Cambria" pitchFamily="18" charset="0"/>
              </a:rPr>
              <a:t>Wei </a:t>
            </a:r>
            <a:r>
              <a:rPr lang="en-US" dirty="0" err="1" smtClean="0">
                <a:latin typeface="Cambria" pitchFamily="18" charset="0"/>
              </a:rPr>
              <a:t>Boyang</a:t>
            </a:r>
            <a:r>
              <a:rPr lang="en-US" dirty="0" smtClean="0">
                <a:latin typeface="Cambria" pitchFamily="18" charset="0"/>
              </a:rPr>
              <a:t>, </a:t>
            </a:r>
            <a:r>
              <a:rPr lang="el-GR" dirty="0" smtClean="0">
                <a:latin typeface="Cambria" pitchFamily="18" charset="0"/>
              </a:rPr>
              <a:t>Κίνα), </a:t>
            </a:r>
            <a:r>
              <a:rPr lang="el-GR" dirty="0" err="1" smtClean="0">
                <a:latin typeface="Cambria" pitchFamily="18" charset="0"/>
              </a:rPr>
              <a:t>Ραζής</a:t>
            </a:r>
            <a:r>
              <a:rPr lang="el-GR" dirty="0" smtClean="0">
                <a:latin typeface="Cambria" pitchFamily="18" charset="0"/>
              </a:rPr>
              <a:t> (</a:t>
            </a:r>
            <a:r>
              <a:rPr lang="en-US" dirty="0" err="1" smtClean="0">
                <a:latin typeface="Cambria" pitchFamily="18" charset="0"/>
              </a:rPr>
              <a:t>Rhazes</a:t>
            </a:r>
            <a:r>
              <a:rPr lang="en-US" dirty="0" smtClean="0">
                <a:latin typeface="Cambria" pitchFamily="18" charset="0"/>
              </a:rPr>
              <a:t>, </a:t>
            </a:r>
            <a:r>
              <a:rPr lang="el-GR" dirty="0" smtClean="0">
                <a:latin typeface="Cambria" pitchFamily="18" charset="0"/>
              </a:rPr>
              <a:t>Άραβας), </a:t>
            </a:r>
            <a:r>
              <a:rPr lang="el-GR" dirty="0" err="1" smtClean="0">
                <a:latin typeface="Cambria" pitchFamily="18" charset="0"/>
              </a:rPr>
              <a:t>Τζαμπίρ</a:t>
            </a:r>
            <a:r>
              <a:rPr lang="el-GR" dirty="0" smtClean="0">
                <a:latin typeface="Cambria" pitchFamily="18" charset="0"/>
              </a:rPr>
              <a:t> Ιμπν </a:t>
            </a:r>
            <a:r>
              <a:rPr lang="el-GR" dirty="0" err="1" smtClean="0">
                <a:latin typeface="Cambria" pitchFamily="18" charset="0"/>
              </a:rPr>
              <a:t>Χαγιάν</a:t>
            </a:r>
            <a:r>
              <a:rPr lang="el-GR" dirty="0" smtClean="0">
                <a:latin typeface="Cambria" pitchFamily="18" charset="0"/>
              </a:rPr>
              <a:t> (</a:t>
            </a:r>
            <a:r>
              <a:rPr lang="en-US" dirty="0" smtClean="0">
                <a:latin typeface="Cambria" pitchFamily="18" charset="0"/>
              </a:rPr>
              <a:t>Jabir </a:t>
            </a:r>
            <a:r>
              <a:rPr lang="en-US" dirty="0" err="1" smtClean="0">
                <a:latin typeface="Cambria" pitchFamily="18" charset="0"/>
              </a:rPr>
              <a:t>ibn</a:t>
            </a:r>
            <a:r>
              <a:rPr lang="en-US" dirty="0" smtClean="0">
                <a:latin typeface="Cambria" pitchFamily="18" charset="0"/>
              </a:rPr>
              <a:t> </a:t>
            </a:r>
            <a:r>
              <a:rPr lang="en-US" dirty="0" err="1" smtClean="0">
                <a:latin typeface="Cambria" pitchFamily="18" charset="0"/>
              </a:rPr>
              <a:t>Hayyan</a:t>
            </a:r>
            <a:r>
              <a:rPr lang="en-US" dirty="0" smtClean="0">
                <a:latin typeface="Cambria" pitchFamily="18" charset="0"/>
              </a:rPr>
              <a:t>, </a:t>
            </a:r>
            <a:r>
              <a:rPr lang="el-GR" dirty="0" smtClean="0">
                <a:latin typeface="Cambria" pitchFamily="18" charset="0"/>
              </a:rPr>
              <a:t>Άραβας), </a:t>
            </a:r>
            <a:r>
              <a:rPr lang="el-GR" dirty="0" err="1" smtClean="0">
                <a:latin typeface="Cambria" pitchFamily="18" charset="0"/>
              </a:rPr>
              <a:t>Ναγκαργιούνα</a:t>
            </a:r>
            <a:r>
              <a:rPr lang="el-GR" dirty="0" smtClean="0">
                <a:latin typeface="Cambria" pitchFamily="18" charset="0"/>
              </a:rPr>
              <a:t> (</a:t>
            </a:r>
            <a:r>
              <a:rPr lang="en-US" dirty="0" err="1" smtClean="0">
                <a:latin typeface="Cambria" pitchFamily="18" charset="0"/>
              </a:rPr>
              <a:t>Nagarjuna</a:t>
            </a:r>
            <a:r>
              <a:rPr lang="en-US" dirty="0" smtClean="0">
                <a:latin typeface="Cambria" pitchFamily="18" charset="0"/>
              </a:rPr>
              <a:t>, </a:t>
            </a:r>
            <a:r>
              <a:rPr lang="el-GR" dirty="0" smtClean="0">
                <a:latin typeface="Cambria" pitchFamily="18" charset="0"/>
              </a:rPr>
              <a:t>Ινδός), Αλβέρτος </a:t>
            </a:r>
            <a:r>
              <a:rPr lang="el-GR" dirty="0" err="1" smtClean="0">
                <a:latin typeface="Cambria" pitchFamily="18" charset="0"/>
              </a:rPr>
              <a:t>Μάγνος</a:t>
            </a:r>
            <a:r>
              <a:rPr lang="el-GR" dirty="0" smtClean="0">
                <a:latin typeface="Cambria" pitchFamily="18" charset="0"/>
              </a:rPr>
              <a:t> (</a:t>
            </a:r>
            <a:r>
              <a:rPr lang="en-US" dirty="0" err="1" smtClean="0">
                <a:latin typeface="Cambria" pitchFamily="18" charset="0"/>
              </a:rPr>
              <a:t>Albertus</a:t>
            </a:r>
            <a:r>
              <a:rPr lang="en-US" dirty="0" smtClean="0">
                <a:latin typeface="Cambria" pitchFamily="18" charset="0"/>
              </a:rPr>
              <a:t> Magnus, </a:t>
            </a:r>
            <a:r>
              <a:rPr lang="el-GR" dirty="0" smtClean="0">
                <a:latin typeface="Cambria" pitchFamily="18" charset="0"/>
              </a:rPr>
              <a:t>Βαυαρός), Παράκελσος(</a:t>
            </a:r>
            <a:r>
              <a:rPr lang="en-US" dirty="0" smtClean="0">
                <a:latin typeface="Cambria" pitchFamily="18" charset="0"/>
              </a:rPr>
              <a:t>Paracelsus, </a:t>
            </a:r>
            <a:r>
              <a:rPr lang="el-GR" dirty="0" smtClean="0">
                <a:latin typeface="Cambria" pitchFamily="18" charset="0"/>
              </a:rPr>
              <a:t>Ελβετός), Μαρία η Αιγύπτια (Εβραία), Ζώσιμος ο </a:t>
            </a:r>
            <a:r>
              <a:rPr lang="el-GR" dirty="0" err="1" smtClean="0">
                <a:latin typeface="Cambria" pitchFamily="18" charset="0"/>
              </a:rPr>
              <a:t>Πανοπολίτης</a:t>
            </a:r>
            <a:r>
              <a:rPr lang="el-GR" dirty="0" smtClean="0">
                <a:latin typeface="Cambria" pitchFamily="18" charset="0"/>
              </a:rPr>
              <a:t> (Έλληνας ή Αιγύπτιος), Υπατία, </a:t>
            </a:r>
            <a:r>
              <a:rPr lang="el-GR" dirty="0" err="1" smtClean="0">
                <a:latin typeface="Cambria" pitchFamily="18" charset="0"/>
              </a:rPr>
              <a:t>Γκιγιόμ</a:t>
            </a:r>
            <a:r>
              <a:rPr lang="el-GR" dirty="0" smtClean="0">
                <a:latin typeface="Cambria" pitchFamily="18" charset="0"/>
              </a:rPr>
              <a:t> </a:t>
            </a:r>
            <a:r>
              <a:rPr lang="el-GR" dirty="0" err="1" smtClean="0">
                <a:latin typeface="Cambria" pitchFamily="18" charset="0"/>
              </a:rPr>
              <a:t>Ποστέλ</a:t>
            </a:r>
            <a:r>
              <a:rPr lang="el-GR" dirty="0" smtClean="0">
                <a:latin typeface="Cambria" pitchFamily="18" charset="0"/>
              </a:rPr>
              <a:t>(Γάλλος), </a:t>
            </a:r>
            <a:r>
              <a:rPr lang="el-GR" dirty="0" err="1" smtClean="0">
                <a:latin typeface="Cambria" pitchFamily="18" charset="0"/>
              </a:rPr>
              <a:t>Νικολά</a:t>
            </a:r>
            <a:r>
              <a:rPr lang="el-GR" dirty="0" smtClean="0">
                <a:latin typeface="Cambria" pitchFamily="18" charset="0"/>
              </a:rPr>
              <a:t> </a:t>
            </a:r>
            <a:r>
              <a:rPr lang="el-GR" dirty="0" err="1" smtClean="0">
                <a:latin typeface="Cambria" pitchFamily="18" charset="0"/>
              </a:rPr>
              <a:t>Φλαμέλ</a:t>
            </a:r>
            <a:r>
              <a:rPr lang="el-GR" dirty="0" smtClean="0">
                <a:latin typeface="Cambria" pitchFamily="18" charset="0"/>
              </a:rPr>
              <a:t> (Γάλλος) και η σύζυγός του, </a:t>
            </a:r>
            <a:r>
              <a:rPr lang="el-GR" dirty="0" err="1" smtClean="0">
                <a:latin typeface="Cambria" pitchFamily="18" charset="0"/>
              </a:rPr>
              <a:t>Περνέλη</a:t>
            </a:r>
            <a:r>
              <a:rPr lang="el-GR" dirty="0" smtClean="0">
                <a:latin typeface="Cambria" pitchFamily="18" charset="0"/>
              </a:rPr>
              <a:t>, που εργάζονταν μαζί.</a:t>
            </a:r>
            <a:endParaRPr lang="el-GR" dirty="0">
              <a:latin typeface="Cambria" pitchFamily="18" charset="0"/>
            </a:endParaRPr>
          </a:p>
        </p:txBody>
      </p:sp>
      <p:pic>
        <p:nvPicPr>
          <p:cNvPr id="17414" name="Picture 6" descr="ÎÏÎ¿ÏÎ­Î»ÎµÏÎ¼Î± ÎµÎ¹ÎºÏÎ½Î±Ï Î³Î¹Î± ÏÏÎ±ÏÎ¹Î±"/>
          <p:cNvPicPr>
            <a:picLocks noChangeAspect="1" noChangeArrowheads="1"/>
          </p:cNvPicPr>
          <p:nvPr/>
        </p:nvPicPr>
        <p:blipFill>
          <a:blip r:embed="rId2" cstate="print"/>
          <a:srcRect/>
          <a:stretch>
            <a:fillRect/>
          </a:stretch>
        </p:blipFill>
        <p:spPr bwMode="auto">
          <a:xfrm>
            <a:off x="1115616" y="3501008"/>
            <a:ext cx="2312307" cy="3356992"/>
          </a:xfrm>
          <a:prstGeom prst="rect">
            <a:avLst/>
          </a:prstGeom>
          <a:noFill/>
        </p:spPr>
      </p:pic>
      <p:pic>
        <p:nvPicPr>
          <p:cNvPr id="17416" name="Picture 8" descr="Î£ÏÎµÏÎ¹ÎºÎ® ÎµÎ¹ÎºÏÎ½Î±"/>
          <p:cNvPicPr>
            <a:picLocks noChangeAspect="1" noChangeArrowheads="1"/>
          </p:cNvPicPr>
          <p:nvPr/>
        </p:nvPicPr>
        <p:blipFill>
          <a:blip r:embed="rId3" cstate="print"/>
          <a:srcRect/>
          <a:stretch>
            <a:fillRect/>
          </a:stretch>
        </p:blipFill>
        <p:spPr bwMode="auto">
          <a:xfrm>
            <a:off x="3059832" y="3429001"/>
            <a:ext cx="2304256" cy="3429000"/>
          </a:xfrm>
          <a:prstGeom prst="rect">
            <a:avLst/>
          </a:prstGeom>
          <a:noFill/>
        </p:spPr>
      </p:pic>
      <p:pic>
        <p:nvPicPr>
          <p:cNvPr id="17418" name="Picture 10" descr="Guillaume Postel.jpg"/>
          <p:cNvPicPr>
            <a:picLocks noChangeAspect="1" noChangeArrowheads="1"/>
          </p:cNvPicPr>
          <p:nvPr/>
        </p:nvPicPr>
        <p:blipFill>
          <a:blip r:embed="rId4" cstate="print"/>
          <a:srcRect/>
          <a:stretch>
            <a:fillRect/>
          </a:stretch>
        </p:blipFill>
        <p:spPr bwMode="auto">
          <a:xfrm>
            <a:off x="5220072" y="3429000"/>
            <a:ext cx="2061962" cy="3429000"/>
          </a:xfrm>
          <a:prstGeom prst="rect">
            <a:avLst/>
          </a:prstGeom>
          <a:noFill/>
        </p:spPr>
      </p:pic>
      <p:pic>
        <p:nvPicPr>
          <p:cNvPr id="17420" name="Picture 12" descr="Buste Zosimos.jpg"/>
          <p:cNvPicPr>
            <a:picLocks noChangeAspect="1" noChangeArrowheads="1"/>
          </p:cNvPicPr>
          <p:nvPr/>
        </p:nvPicPr>
        <p:blipFill>
          <a:blip r:embed="rId5" cstate="print"/>
          <a:srcRect l="12936" r="18688"/>
          <a:stretch>
            <a:fillRect/>
          </a:stretch>
        </p:blipFill>
        <p:spPr bwMode="auto">
          <a:xfrm>
            <a:off x="6876256" y="3429000"/>
            <a:ext cx="2267743" cy="3429000"/>
          </a:xfrm>
          <a:prstGeom prst="rect">
            <a:avLst/>
          </a:prstGeom>
          <a:noFill/>
        </p:spPr>
      </p:pic>
      <p:pic>
        <p:nvPicPr>
          <p:cNvPr id="17410" name="Picture 2" descr="ÎÏÎ¿ÏÎ­Î»ÎµÏÎ¼Î± ÎµÎ¹ÎºÏÎ½Î±Ï Î³Î¹Î± Î¼Î±ÏÎ¹Î± Î· Î±Î¹Î³ÏÏÏÎ¹Î±"/>
          <p:cNvPicPr>
            <a:picLocks noChangeAspect="1" noChangeArrowheads="1"/>
          </p:cNvPicPr>
          <p:nvPr/>
        </p:nvPicPr>
        <p:blipFill>
          <a:blip r:embed="rId6" cstate="print"/>
          <a:srcRect/>
          <a:stretch>
            <a:fillRect/>
          </a:stretch>
        </p:blipFill>
        <p:spPr bwMode="auto">
          <a:xfrm>
            <a:off x="0" y="3501009"/>
            <a:ext cx="1331640" cy="1703122"/>
          </a:xfrm>
          <a:prstGeom prst="rect">
            <a:avLst/>
          </a:prstGeom>
          <a:noFill/>
        </p:spPr>
      </p:pic>
      <p:pic>
        <p:nvPicPr>
          <p:cNvPr id="17412" name="Picture 4" descr="ÎÏÎ¿ÏÎ­Î»ÎµÏÎ¼Î± ÎµÎ¹ÎºÏÎ½Î±Ï Î³Î¹Î± Î½Î¹ÎºÎ¿Î»Î± ÏÎ»Î±Î¼ÎµÎ»"/>
          <p:cNvPicPr>
            <a:picLocks noChangeAspect="1" noChangeArrowheads="1"/>
          </p:cNvPicPr>
          <p:nvPr/>
        </p:nvPicPr>
        <p:blipFill>
          <a:blip r:embed="rId7" cstate="print"/>
          <a:srcRect/>
          <a:stretch>
            <a:fillRect/>
          </a:stretch>
        </p:blipFill>
        <p:spPr bwMode="auto">
          <a:xfrm>
            <a:off x="0" y="5086918"/>
            <a:ext cx="1331640" cy="1771082"/>
          </a:xfrm>
          <a:prstGeom prst="rect">
            <a:avLst/>
          </a:prstGeom>
          <a:noFill/>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1000" fill="hold"/>
                                        <p:tgtEl>
                                          <p:spTgt spid="17410"/>
                                        </p:tgtEl>
                                        <p:attrNameLst>
                                          <p:attrName>ppt_x</p:attrName>
                                        </p:attrNameLst>
                                      </p:cBhvr>
                                      <p:tavLst>
                                        <p:tav tm="0">
                                          <p:val>
                                            <p:strVal val="#ppt_x-.2"/>
                                          </p:val>
                                        </p:tav>
                                        <p:tav tm="100000">
                                          <p:val>
                                            <p:strVal val="#ppt_x"/>
                                          </p:val>
                                        </p:tav>
                                      </p:tavLst>
                                    </p:anim>
                                    <p:anim calcmode="lin" valueType="num">
                                      <p:cBhvr>
                                        <p:cTn id="8" dur="1000" fill="hold"/>
                                        <p:tgtEl>
                                          <p:spTgt spid="174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410"/>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17412"/>
                                        </p:tgtEl>
                                        <p:attrNameLst>
                                          <p:attrName>style.visibility</p:attrName>
                                        </p:attrNameLst>
                                      </p:cBhvr>
                                      <p:to>
                                        <p:strVal val="visible"/>
                                      </p:to>
                                    </p:set>
                                    <p:animEffect transition="in" filter="circle(in)">
                                      <p:cBhvr>
                                        <p:cTn id="14" dur="2000"/>
                                        <p:tgtEl>
                                          <p:spTgt spid="17412"/>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17414"/>
                                        </p:tgtEl>
                                        <p:attrNameLst>
                                          <p:attrName>style.visibility</p:attrName>
                                        </p:attrNameLst>
                                      </p:cBhvr>
                                      <p:to>
                                        <p:strVal val="visible"/>
                                      </p:to>
                                    </p:set>
                                    <p:anim calcmode="lin" valueType="num">
                                      <p:cBhvr>
                                        <p:cTn id="19" dur="1000" fill="hold"/>
                                        <p:tgtEl>
                                          <p:spTgt spid="17414"/>
                                        </p:tgtEl>
                                        <p:attrNameLst>
                                          <p:attrName>ppt_w</p:attrName>
                                        </p:attrNameLst>
                                      </p:cBhvr>
                                      <p:tavLst>
                                        <p:tav tm="0">
                                          <p:val>
                                            <p:strVal val="#ppt_w*0.70"/>
                                          </p:val>
                                        </p:tav>
                                        <p:tav tm="100000">
                                          <p:val>
                                            <p:strVal val="#ppt_w"/>
                                          </p:val>
                                        </p:tav>
                                      </p:tavLst>
                                    </p:anim>
                                    <p:anim calcmode="lin" valueType="num">
                                      <p:cBhvr>
                                        <p:cTn id="20" dur="1000" fill="hold"/>
                                        <p:tgtEl>
                                          <p:spTgt spid="17414"/>
                                        </p:tgtEl>
                                        <p:attrNameLst>
                                          <p:attrName>ppt_h</p:attrName>
                                        </p:attrNameLst>
                                      </p:cBhvr>
                                      <p:tavLst>
                                        <p:tav tm="0">
                                          <p:val>
                                            <p:strVal val="#ppt_h"/>
                                          </p:val>
                                        </p:tav>
                                        <p:tav tm="100000">
                                          <p:val>
                                            <p:strVal val="#ppt_h"/>
                                          </p:val>
                                        </p:tav>
                                      </p:tavLst>
                                    </p:anim>
                                    <p:animEffect transition="in" filter="fade">
                                      <p:cBhvr>
                                        <p:cTn id="21" dur="1000"/>
                                        <p:tgtEl>
                                          <p:spTgt spid="17414"/>
                                        </p:tgtEl>
                                      </p:cBhvr>
                                    </p:animEffect>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nodeType="clickEffect">
                                  <p:stCondLst>
                                    <p:cond delay="0"/>
                                  </p:stCondLst>
                                  <p:childTnLst>
                                    <p:set>
                                      <p:cBhvr>
                                        <p:cTn id="25" dur="1" fill="hold">
                                          <p:stCondLst>
                                            <p:cond delay="0"/>
                                          </p:stCondLst>
                                        </p:cTn>
                                        <p:tgtEl>
                                          <p:spTgt spid="17416"/>
                                        </p:tgtEl>
                                        <p:attrNameLst>
                                          <p:attrName>style.visibility</p:attrName>
                                        </p:attrNameLst>
                                      </p:cBhvr>
                                      <p:to>
                                        <p:strVal val="visible"/>
                                      </p:to>
                                    </p:set>
                                    <p:anim calcmode="lin" valueType="num">
                                      <p:cBhvr>
                                        <p:cTn id="26" dur="500" fill="hold"/>
                                        <p:tgtEl>
                                          <p:spTgt spid="17416"/>
                                        </p:tgtEl>
                                        <p:attrNameLst>
                                          <p:attrName>ppt_w</p:attrName>
                                        </p:attrNameLst>
                                      </p:cBhvr>
                                      <p:tavLst>
                                        <p:tav tm="0">
                                          <p:val>
                                            <p:fltVal val="0"/>
                                          </p:val>
                                        </p:tav>
                                        <p:tav tm="100000">
                                          <p:val>
                                            <p:strVal val="#ppt_w"/>
                                          </p:val>
                                        </p:tav>
                                      </p:tavLst>
                                    </p:anim>
                                    <p:anim calcmode="lin" valueType="num">
                                      <p:cBhvr>
                                        <p:cTn id="27" dur="500" fill="hold"/>
                                        <p:tgtEl>
                                          <p:spTgt spid="17416"/>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nodeType="clickEffect">
                                  <p:stCondLst>
                                    <p:cond delay="0"/>
                                  </p:stCondLst>
                                  <p:childTnLst>
                                    <p:set>
                                      <p:cBhvr>
                                        <p:cTn id="31" dur="1" fill="hold">
                                          <p:stCondLst>
                                            <p:cond delay="0"/>
                                          </p:stCondLst>
                                        </p:cTn>
                                        <p:tgtEl>
                                          <p:spTgt spid="17418"/>
                                        </p:tgtEl>
                                        <p:attrNameLst>
                                          <p:attrName>style.visibility</p:attrName>
                                        </p:attrNameLst>
                                      </p:cBhvr>
                                      <p:to>
                                        <p:strVal val="visible"/>
                                      </p:to>
                                    </p:set>
                                    <p:anim calcmode="lin" valueType="num">
                                      <p:cBhvr>
                                        <p:cTn id="32" dur="1000" fill="hold"/>
                                        <p:tgtEl>
                                          <p:spTgt spid="17418"/>
                                        </p:tgtEl>
                                        <p:attrNameLst>
                                          <p:attrName>ppt_x</p:attrName>
                                        </p:attrNameLst>
                                      </p:cBhvr>
                                      <p:tavLst>
                                        <p:tav tm="0">
                                          <p:val>
                                            <p:strVal val="#ppt_x-.2"/>
                                          </p:val>
                                        </p:tav>
                                        <p:tav tm="100000">
                                          <p:val>
                                            <p:strVal val="#ppt_x"/>
                                          </p:val>
                                        </p:tav>
                                      </p:tavLst>
                                    </p:anim>
                                    <p:anim calcmode="lin" valueType="num">
                                      <p:cBhvr>
                                        <p:cTn id="33" dur="1000" fill="hold"/>
                                        <p:tgtEl>
                                          <p:spTgt spid="17418"/>
                                        </p:tgtEl>
                                        <p:attrNameLst>
                                          <p:attrName>ppt_y</p:attrName>
                                        </p:attrNameLst>
                                      </p:cBhvr>
                                      <p:tavLst>
                                        <p:tav tm="0">
                                          <p:val>
                                            <p:strVal val="#ppt_y"/>
                                          </p:val>
                                        </p:tav>
                                        <p:tav tm="100000">
                                          <p:val>
                                            <p:strVal val="#ppt_y"/>
                                          </p:val>
                                        </p:tav>
                                      </p:tavLst>
                                    </p:anim>
                                    <p:animEffect transition="in" filter="wipe(right)" prLst="gradientSize: 0.1">
                                      <p:cBhvr>
                                        <p:cTn id="34" dur="1000"/>
                                        <p:tgtEl>
                                          <p:spTgt spid="17418"/>
                                        </p:tgtEl>
                                      </p:cBhvr>
                                    </p:animEffect>
                                  </p:childTnLst>
                                </p:cTn>
                              </p:par>
                            </p:childTnLst>
                          </p:cTn>
                        </p:par>
                      </p:childTnLst>
                    </p:cTn>
                  </p:par>
                  <p:par>
                    <p:cTn id="35" fill="hold">
                      <p:stCondLst>
                        <p:cond delay="indefinite"/>
                      </p:stCondLst>
                      <p:childTnLst>
                        <p:par>
                          <p:cTn id="36" fill="hold">
                            <p:stCondLst>
                              <p:cond delay="0"/>
                            </p:stCondLst>
                            <p:childTnLst>
                              <p:par>
                                <p:cTn id="37" presetID="50" presetClass="entr" presetSubtype="0" decel="100000" fill="hold" nodeType="clickEffect">
                                  <p:stCondLst>
                                    <p:cond delay="0"/>
                                  </p:stCondLst>
                                  <p:childTnLst>
                                    <p:set>
                                      <p:cBhvr>
                                        <p:cTn id="38" dur="1" fill="hold">
                                          <p:stCondLst>
                                            <p:cond delay="0"/>
                                          </p:stCondLst>
                                        </p:cTn>
                                        <p:tgtEl>
                                          <p:spTgt spid="17420"/>
                                        </p:tgtEl>
                                        <p:attrNameLst>
                                          <p:attrName>style.visibility</p:attrName>
                                        </p:attrNameLst>
                                      </p:cBhvr>
                                      <p:to>
                                        <p:strVal val="visible"/>
                                      </p:to>
                                    </p:set>
                                    <p:anim calcmode="lin" valueType="num">
                                      <p:cBhvr>
                                        <p:cTn id="39" dur="1000" fill="hold"/>
                                        <p:tgtEl>
                                          <p:spTgt spid="17420"/>
                                        </p:tgtEl>
                                        <p:attrNameLst>
                                          <p:attrName>ppt_w</p:attrName>
                                        </p:attrNameLst>
                                      </p:cBhvr>
                                      <p:tavLst>
                                        <p:tav tm="0">
                                          <p:val>
                                            <p:strVal val="#ppt_w+.3"/>
                                          </p:val>
                                        </p:tav>
                                        <p:tav tm="100000">
                                          <p:val>
                                            <p:strVal val="#ppt_w"/>
                                          </p:val>
                                        </p:tav>
                                      </p:tavLst>
                                    </p:anim>
                                    <p:anim calcmode="lin" valueType="num">
                                      <p:cBhvr>
                                        <p:cTn id="40" dur="1000" fill="hold"/>
                                        <p:tgtEl>
                                          <p:spTgt spid="17420"/>
                                        </p:tgtEl>
                                        <p:attrNameLst>
                                          <p:attrName>ppt_h</p:attrName>
                                        </p:attrNameLst>
                                      </p:cBhvr>
                                      <p:tavLst>
                                        <p:tav tm="0">
                                          <p:val>
                                            <p:strVal val="#ppt_h"/>
                                          </p:val>
                                        </p:tav>
                                        <p:tav tm="100000">
                                          <p:val>
                                            <p:strVal val="#ppt_h"/>
                                          </p:val>
                                        </p:tav>
                                      </p:tavLst>
                                    </p:anim>
                                    <p:animEffect transition="in" filter="fade">
                                      <p:cBhvr>
                                        <p:cTn id="41" dur="1000"/>
                                        <p:tgtEl>
                                          <p:spTgt spid="17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Τίτλος"/>
          <p:cNvSpPr>
            <a:spLocks noGrp="1"/>
          </p:cNvSpPr>
          <p:nvPr>
            <p:ph type="title"/>
          </p:nvPr>
        </p:nvSpPr>
        <p:spPr>
          <a:xfrm>
            <a:off x="971600" y="3573016"/>
            <a:ext cx="7772400" cy="436910"/>
          </a:xfrm>
        </p:spPr>
        <p:txBody>
          <a:bodyPr>
            <a:noAutofit/>
          </a:bodyPr>
          <a:lstStyle/>
          <a:p>
            <a:pPr algn="ctr"/>
            <a:r>
              <a:rPr lang="el-GR" sz="2000" dirty="0" smtClean="0"/>
              <a:t>Ευχαριστούμε για την προσοχή σας</a:t>
            </a:r>
            <a:endParaRPr lang="el-GR" sz="2000" dirty="0"/>
          </a:p>
        </p:txBody>
      </p:sp>
      <p:sp>
        <p:nvSpPr>
          <p:cNvPr id="8" name="7 - Θέση κειμένου"/>
          <p:cNvSpPr>
            <a:spLocks noGrp="1"/>
          </p:cNvSpPr>
          <p:nvPr>
            <p:ph sz="quarter" idx="1"/>
          </p:nvPr>
        </p:nvSpPr>
        <p:spPr>
          <a:xfrm>
            <a:off x="914400" y="2492896"/>
            <a:ext cx="7772400" cy="3526904"/>
          </a:xfrm>
        </p:spPr>
        <p:txBody>
          <a:bodyPr>
            <a:noAutofit/>
          </a:bodyPr>
          <a:lstStyle/>
          <a:p>
            <a:pPr algn="ctr">
              <a:buNone/>
            </a:pPr>
            <a:r>
              <a:rPr lang="el-GR" sz="7200" dirty="0" smtClean="0"/>
              <a:t>ΤΕΛΟΣ</a:t>
            </a:r>
            <a:endParaRPr lang="el-GR" sz="7200" dirty="0"/>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119</TotalTime>
  <Words>249</Words>
  <Application>Microsoft Office PowerPoint</Application>
  <PresentationFormat>Προβολή στην οθόνη (4:3)</PresentationFormat>
  <Paragraphs>14</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Δικαιοσύνη</vt:lpstr>
      <vt:lpstr>ΑΛΧΗΜΙΣΤΕΣ</vt:lpstr>
      <vt:lpstr>  </vt:lpstr>
      <vt:lpstr>  </vt:lpstr>
      <vt:lpstr>Διαφάνεια 4</vt:lpstr>
      <vt:lpstr> </vt:lpstr>
      <vt:lpstr> </vt:lpstr>
      <vt:lpstr>Ευχαριστούμε για την προσοχή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ΑΛΧΗΜΙΣΤΕΣ</dc:title>
  <dc:creator>fkait</dc:creator>
  <cp:lastModifiedBy>User</cp:lastModifiedBy>
  <cp:revision>13</cp:revision>
  <dcterms:created xsi:type="dcterms:W3CDTF">2018-10-20T15:31:50Z</dcterms:created>
  <dcterms:modified xsi:type="dcterms:W3CDTF">2018-10-30T06:31:21Z</dcterms:modified>
</cp:coreProperties>
</file>